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4" r:id="rId3"/>
    <p:sldId id="336" r:id="rId4"/>
    <p:sldId id="335" r:id="rId5"/>
    <p:sldId id="324" r:id="rId6"/>
    <p:sldId id="325" r:id="rId7"/>
    <p:sldId id="326" r:id="rId8"/>
    <p:sldId id="337" r:id="rId9"/>
    <p:sldId id="338" r:id="rId10"/>
    <p:sldId id="339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996633"/>
    <a:srgbClr val="0000FF"/>
    <a:srgbClr val="CCFF66"/>
    <a:srgbClr val="FF00FF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673"/>
    <p:restoredTop sz="94728"/>
  </p:normalViewPr>
  <p:slideViewPr>
    <p:cSldViewPr showGuides="1">
      <p:cViewPr varScale="1">
        <p:scale>
          <a:sx n="109" d="100"/>
          <a:sy n="109" d="100"/>
        </p:scale>
        <p:origin x="2130" y="144"/>
      </p:cViewPr>
      <p:guideLst>
        <p:guide orient="horz" pos="2160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21-11-07T14:02:18"/>
    </inkml:context>
    <inkml:brush xml:id="br0">
      <inkml:brushProperty name="width" value="0.15875" units="cm"/>
      <inkml:brushProperty name="height" value="0.635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21-11-07T14:02:18"/>
    </inkml:context>
    <inkml:brush xml:id="br0">
      <inkml:brushProperty name="width" value="0.15875" units="cm"/>
      <inkml:brushProperty name="height" value="0.635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21-11-07T14:02:18"/>
    </inkml:context>
    <inkml:brush xml:id="br0">
      <inkml:brushProperty name="width" value="0.15875" units="cm"/>
      <inkml:brushProperty name="height" value="0.635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931FC3-294C-4BD3-B176-104FD663549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customXml" Target="../ink/ink3.xml"/><Relationship Id="rId4" Type="http://schemas.openxmlformats.org/officeDocument/2006/relationships/customXml" Target="../ink/ink2.xml"/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8.wmf"/><Relationship Id="rId4" Type="http://schemas.openxmlformats.org/officeDocument/2006/relationships/image" Target="../media/image7.png"/><Relationship Id="rId3" Type="http://schemas.microsoft.com/office/2007/relationships/media" Target="file:///D:\NHAC\love%20you%20and%20love%20me(fix).mp3" TargetMode="External"/><Relationship Id="rId2" Type="http://schemas.openxmlformats.org/officeDocument/2006/relationships/audio" Target="file:///D:\NHAC\love%20you%20and%20love%20me(fix).mp3" TargetMode="External"/><Relationship Id="rId1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0150"/>
            <a:ext cx="9144000" cy="56578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228600"/>
            <a:ext cx="57150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sz="3200" b="0" i="0" u="none" strike="noStrike" cap="none" normalizeH="0" baseline="0" smtClean="0">
              <a:ln>
                <a:noFill/>
              </a:ln>
              <a:solidFill>
                <a:srgbClr val="CC00CC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514600" y="304800"/>
            <a:ext cx="5004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Van Don Secondary School</a:t>
            </a:r>
            <a:endParaRPr lang="en-US" sz="3200" b="1" i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  <p:bldP spid="4" grpId="1" animBg="1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Group 2"/>
          <p:cNvGraphicFramePr/>
          <p:nvPr/>
        </p:nvGraphicFramePr>
        <p:xfrm>
          <a:off x="1828800" y="1143000"/>
          <a:ext cx="5181600" cy="533400"/>
        </p:xfrm>
        <a:graphic>
          <a:graphicData uri="http://schemas.openxmlformats.org/drawingml/2006/table">
            <a:tbl>
              <a:tblPr/>
              <a:tblGrid>
                <a:gridCol w="1036638"/>
                <a:gridCol w="1036637"/>
                <a:gridCol w="1035050"/>
                <a:gridCol w="1036638"/>
                <a:gridCol w="10366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533400" y="1706880"/>
            <a:ext cx="848106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Does Mrs.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speak English?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Lan: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Oh,yes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She speaks English (0) _________.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Ba always gets excellent grades.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Lan: That’s because he studies (1) _________.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c/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That’s our bus!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Lan: Run (2) _______ and we might catch it.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d/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I’m very sorry. I know I behaved (3) __________.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Lan: It’s all right.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e/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I can’t hear you, Lan.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Lan: Sorry, but I’m speaking (4) __________ because I have a sore throat.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76200" y="76200"/>
            <a:ext cx="8939213" cy="830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1. Complete the dialogues. Use the adverbs of manner in the box.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919663" y="1155700"/>
            <a:ext cx="1023938" cy="519113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badly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828800" y="1155700"/>
            <a:ext cx="1027113" cy="519113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softly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971800" y="1155700"/>
            <a:ext cx="914400" cy="519113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well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886200" y="1155700"/>
            <a:ext cx="990600" cy="519113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fast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6038850" y="1155700"/>
            <a:ext cx="895350" cy="519113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hard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457 C 0.14236 0.06752 0.28472 0.12093 0.34167 0.142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39 C -0.00416 0.11815 -0.00815 0.23584 -0.00972 0.283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111 C -0.04549 0.17688 -0.11164 0.36509 -0.13681 0.43676 C -0.16198 0.50844 -0.14653 0.46359 -0.13091 0.4185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0.09167 0.22454 0.18351 0.44954 0.22084 0.52986 C 0.25834 0.61042 0.22275 0.49051 0.22327 0.48241 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1.56069E-6 C 0.17066 0.32046 0.32899 0.6326 0.39878 0.75977 C 0.46892 0.88786 0.42482 0.77226 0.42847 0.76162 C 0.43142 0.75214 0.42066 0.71214 0.41857 0.69942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4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s 3"/>
          <p:cNvSpPr/>
          <p:nvPr/>
        </p:nvSpPr>
        <p:spPr>
          <a:xfrm>
            <a:off x="412115" y="2286000"/>
            <a:ext cx="8625205" cy="914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42240" y="223520"/>
            <a:ext cx="88950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Font typeface="Wingdings" panose="05000000000000000000" charset="0"/>
            </a:pP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2/ Work with a partner. Look at the picture of Mr. Hao's house. Use the words in the box. Say what he should do.</a:t>
            </a:r>
            <a:endParaRPr 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66140" y="2438400"/>
            <a:ext cx="8117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repair	paint		cut	   replant	  mend</a:t>
            </a:r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What was wrong with Mr. Hao’s house?</a:t>
            </a: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3" name="Picture 5" descr="Nha-01"/>
          <p:cNvPicPr>
            <a:picLocks noChangeAspect="1"/>
          </p:cNvPicPr>
          <p:nvPr/>
        </p:nvPicPr>
        <p:blipFill>
          <a:blip r:embed="rId1">
            <a:lum bright="17999"/>
          </a:blip>
          <a:stretch>
            <a:fillRect/>
          </a:stretch>
        </p:blipFill>
        <p:spPr>
          <a:xfrm>
            <a:off x="228600" y="1066800"/>
            <a:ext cx="89154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AutoShape 6"/>
          <p:cNvSpPr/>
          <p:nvPr/>
        </p:nvSpPr>
        <p:spPr>
          <a:xfrm rot="-2009536">
            <a:off x="4737100" y="2103438"/>
            <a:ext cx="1106488" cy="484187"/>
          </a:xfrm>
          <a:prstGeom prst="leftArrowCallout">
            <a:avLst>
              <a:gd name="adj1" fmla="val 25000"/>
              <a:gd name="adj2" fmla="val 25000"/>
              <a:gd name="adj3" fmla="val 38087"/>
              <a:gd name="adj4" fmla="val 66667"/>
            </a:avLst>
          </a:prstGeom>
          <a:solidFill>
            <a:schemeClr val="hlink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3300"/>
                </a:solidFill>
                <a:cs typeface="Arial" panose="020B0604020202020204" pitchFamily="34" charset="0"/>
              </a:rPr>
              <a:t>?</a:t>
            </a:r>
            <a:endParaRPr lang="en-US" altLang="en-US" sz="4000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20485" name="Text Box 14"/>
          <p:cNvSpPr txBox="1"/>
          <p:nvPr/>
        </p:nvSpPr>
        <p:spPr>
          <a:xfrm>
            <a:off x="3352800" y="198120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6" name="Text Box 15"/>
          <p:cNvSpPr txBox="1"/>
          <p:nvPr/>
        </p:nvSpPr>
        <p:spPr>
          <a:xfrm>
            <a:off x="3429000" y="1828800"/>
            <a:ext cx="1676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roof</a:t>
            </a:r>
            <a:endParaRPr lang="en-US" altLang="en-US" sz="2800" b="1" dirty="0">
              <a:solidFill>
                <a:srgbClr val="00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 Box 16"/>
          <p:cNvSpPr txBox="1"/>
          <p:nvPr/>
        </p:nvSpPr>
        <p:spPr>
          <a:xfrm>
            <a:off x="1905000" y="46482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VNI-Helve" pitchFamily="2" charset="0"/>
                <a:cs typeface="Arial" panose="020B0604020202020204" pitchFamily="34" charset="0"/>
              </a:rPr>
              <a:t>The wall</a:t>
            </a:r>
            <a:endParaRPr lang="en-US" altLang="en-US" sz="2800" b="1" dirty="0">
              <a:solidFill>
                <a:srgbClr val="000099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8" name="AutoShape 17"/>
          <p:cNvSpPr/>
          <p:nvPr/>
        </p:nvSpPr>
        <p:spPr>
          <a:xfrm rot="2009536" flipH="1">
            <a:off x="1828800" y="4038600"/>
            <a:ext cx="1106488" cy="484188"/>
          </a:xfrm>
          <a:prstGeom prst="leftArrowCallout">
            <a:avLst>
              <a:gd name="adj1" fmla="val 25000"/>
              <a:gd name="adj2" fmla="val 25000"/>
              <a:gd name="adj3" fmla="val 38087"/>
              <a:gd name="adj4" fmla="val 66667"/>
            </a:avLst>
          </a:prstGeom>
          <a:solidFill>
            <a:schemeClr val="hlink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3300"/>
                </a:solidFill>
                <a:cs typeface="Arial" panose="020B0604020202020204" pitchFamily="34" charset="0"/>
              </a:rPr>
              <a:t>?</a:t>
            </a:r>
            <a:endParaRPr lang="en-US" altLang="en-US" sz="4000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9" name="AutoShape 18"/>
          <p:cNvSpPr/>
          <p:nvPr/>
        </p:nvSpPr>
        <p:spPr>
          <a:xfrm rot="1843065">
            <a:off x="8037513" y="6172200"/>
            <a:ext cx="1106487" cy="484188"/>
          </a:xfrm>
          <a:prstGeom prst="leftArrowCallout">
            <a:avLst>
              <a:gd name="adj1" fmla="val 25000"/>
              <a:gd name="adj2" fmla="val 25000"/>
              <a:gd name="adj3" fmla="val 38087"/>
              <a:gd name="adj4" fmla="val 66667"/>
            </a:avLst>
          </a:prstGeom>
          <a:solidFill>
            <a:schemeClr val="hlink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3300"/>
                </a:solidFill>
                <a:cs typeface="Arial" panose="020B0604020202020204" pitchFamily="34" charset="0"/>
              </a:rPr>
              <a:t>?</a:t>
            </a:r>
            <a:endParaRPr lang="en-US" altLang="en-US" sz="4000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10" name="Text Box 19"/>
          <p:cNvSpPr txBox="1"/>
          <p:nvPr/>
        </p:nvSpPr>
        <p:spPr>
          <a:xfrm>
            <a:off x="5943600" y="60960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grass</a:t>
            </a:r>
            <a:endParaRPr lang="en-US" altLang="en-US" sz="2800" b="1" dirty="0">
              <a:solidFill>
                <a:srgbClr val="00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AutoShape 20"/>
          <p:cNvSpPr/>
          <p:nvPr/>
        </p:nvSpPr>
        <p:spPr>
          <a:xfrm rot="2009536" flipH="1">
            <a:off x="1828800" y="5638800"/>
            <a:ext cx="1106488" cy="484188"/>
          </a:xfrm>
          <a:prstGeom prst="leftArrowCallout">
            <a:avLst>
              <a:gd name="adj1" fmla="val 25000"/>
              <a:gd name="adj2" fmla="val 25000"/>
              <a:gd name="adj3" fmla="val 38087"/>
              <a:gd name="adj4" fmla="val 66667"/>
            </a:avLst>
          </a:prstGeom>
          <a:solidFill>
            <a:schemeClr val="hlink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3300"/>
                </a:solidFill>
                <a:cs typeface="Arial" panose="020B0604020202020204" pitchFamily="34" charset="0"/>
              </a:rPr>
              <a:t>?</a:t>
            </a:r>
            <a:endParaRPr lang="en-US" altLang="en-US" sz="4000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12" name="AutoShape 21"/>
          <p:cNvSpPr/>
          <p:nvPr/>
        </p:nvSpPr>
        <p:spPr>
          <a:xfrm rot="2009536" flipH="1">
            <a:off x="7543800" y="4343400"/>
            <a:ext cx="1066800" cy="484188"/>
          </a:xfrm>
          <a:prstGeom prst="leftArrowCallout">
            <a:avLst>
              <a:gd name="adj1" fmla="val 25000"/>
              <a:gd name="adj2" fmla="val 12500"/>
              <a:gd name="adj3" fmla="val 36721"/>
              <a:gd name="adj4" fmla="val 66667"/>
            </a:avLst>
          </a:prstGeom>
          <a:solidFill>
            <a:schemeClr val="hlink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3300"/>
                </a:solidFill>
                <a:cs typeface="Arial" panose="020B0604020202020204" pitchFamily="34" charset="0"/>
              </a:rPr>
              <a:t>?</a:t>
            </a:r>
            <a:endParaRPr lang="en-US" altLang="en-US" sz="4000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13" name="Text Box 22"/>
          <p:cNvSpPr txBox="1"/>
          <p:nvPr/>
        </p:nvSpPr>
        <p:spPr>
          <a:xfrm>
            <a:off x="3048000" y="6186488"/>
            <a:ext cx="2286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VNI-Helve" pitchFamily="2" charset="0"/>
                <a:cs typeface="Arial" panose="020B0604020202020204" pitchFamily="34" charset="0"/>
              </a:rPr>
              <a:t>The trees</a:t>
            </a:r>
            <a:endParaRPr lang="en-US" altLang="en-US" sz="2800" b="1" dirty="0">
              <a:solidFill>
                <a:srgbClr val="000099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14" name="AutoShape 23"/>
          <p:cNvSpPr/>
          <p:nvPr/>
        </p:nvSpPr>
        <p:spPr>
          <a:xfrm rot="-2009536">
            <a:off x="5181600" y="4038600"/>
            <a:ext cx="1106488" cy="484188"/>
          </a:xfrm>
          <a:prstGeom prst="leftArrowCallout">
            <a:avLst>
              <a:gd name="adj1" fmla="val 25000"/>
              <a:gd name="adj2" fmla="val 25000"/>
              <a:gd name="adj3" fmla="val 38087"/>
              <a:gd name="adj4" fmla="val 66667"/>
            </a:avLst>
          </a:prstGeom>
          <a:solidFill>
            <a:schemeClr val="hlink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3300"/>
                </a:solidFill>
                <a:cs typeface="Arial" panose="020B0604020202020204" pitchFamily="34" charset="0"/>
              </a:rPr>
              <a:t>?</a:t>
            </a:r>
            <a:endParaRPr lang="en-US" altLang="en-US" sz="4000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15" name="Text Box 24"/>
          <p:cNvSpPr txBox="1"/>
          <p:nvPr/>
        </p:nvSpPr>
        <p:spPr>
          <a:xfrm>
            <a:off x="4191000" y="46482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VNI-Helve" pitchFamily="2" charset="0"/>
                <a:cs typeface="Arial" panose="020B0604020202020204" pitchFamily="34" charset="0"/>
              </a:rPr>
              <a:t>The door</a:t>
            </a:r>
            <a:endParaRPr lang="en-US" altLang="en-US" sz="2800" b="1" dirty="0">
              <a:solidFill>
                <a:srgbClr val="000099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6" grpId="0"/>
      <p:bldP spid="7" grpId="0"/>
      <p:bldP spid="8" grpId="0" animBg="1"/>
      <p:bldP spid="9" grpId="0" animBg="1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Nha-01"/>
          <p:cNvPicPr>
            <a:picLocks noChangeAspect="1"/>
          </p:cNvPicPr>
          <p:nvPr/>
        </p:nvPicPr>
        <p:blipFill>
          <a:blip r:embed="rId1">
            <a:lum bright="17999"/>
          </a:blip>
          <a:stretch>
            <a:fillRect/>
          </a:stretch>
        </p:blipFill>
        <p:spPr>
          <a:xfrm>
            <a:off x="1295400" y="1447800"/>
            <a:ext cx="6705600" cy="478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"/>
          <p:cNvSpPr txBox="1"/>
          <p:nvPr/>
        </p:nvSpPr>
        <p:spPr>
          <a:xfrm>
            <a:off x="0" y="553720"/>
            <a:ext cx="1684338" cy="547688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VNI-Helve" pitchFamily="2" charset="0"/>
                <a:cs typeface="Arial" panose="020B0604020202020204" pitchFamily="34" charset="0"/>
              </a:rPr>
              <a:t>repair</a:t>
            </a:r>
            <a:endParaRPr lang="en-US" altLang="en-US" sz="2800" b="1" dirty="0">
              <a:solidFill>
                <a:srgbClr val="FF3300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676400" y="533400"/>
            <a:ext cx="1646238" cy="547688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VNI-Helve" pitchFamily="2" charset="0"/>
                <a:cs typeface="Arial" panose="020B0604020202020204" pitchFamily="34" charset="0"/>
              </a:rPr>
              <a:t>paint</a:t>
            </a:r>
            <a:endParaRPr lang="en-US" altLang="en-US" sz="2800" b="1" dirty="0">
              <a:solidFill>
                <a:srgbClr val="FF3300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3352800" y="533400"/>
            <a:ext cx="1524000" cy="547688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VNI-Helve" pitchFamily="2" charset="0"/>
                <a:cs typeface="Arial" panose="020B0604020202020204" pitchFamily="34" charset="0"/>
              </a:rPr>
              <a:t>cut</a:t>
            </a:r>
            <a:endParaRPr lang="en-US" altLang="en-US" sz="2800" b="1" dirty="0">
              <a:solidFill>
                <a:srgbClr val="FF3300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4876800" y="533400"/>
            <a:ext cx="1809750" cy="547688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VNI-Helve" pitchFamily="2" charset="0"/>
                <a:cs typeface="Arial" panose="020B0604020202020204" pitchFamily="34" charset="0"/>
              </a:rPr>
              <a:t>replant</a:t>
            </a:r>
            <a:endParaRPr lang="en-US" altLang="en-US" sz="2800" b="1" dirty="0">
              <a:solidFill>
                <a:srgbClr val="FF3300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6705600" y="533400"/>
            <a:ext cx="1524000" cy="547688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VNI-Helve" pitchFamily="2" charset="0"/>
                <a:cs typeface="Arial" panose="020B0604020202020204" pitchFamily="34" charset="0"/>
              </a:rPr>
              <a:t>mend</a:t>
            </a:r>
            <a:endParaRPr lang="en-US" altLang="en-US" sz="2800" b="1" dirty="0">
              <a:solidFill>
                <a:srgbClr val="FF3300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3400" y="0"/>
            <a:ext cx="5791200" cy="11604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80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  <a:ea typeface="+mn-ea"/>
                <a:cs typeface="Arial" panose="020B0604020202020204" pitchFamily="34" charset="0"/>
              </a:rPr>
              <a:t>2. What should Mr. Hao</a:t>
            </a:r>
            <a:r>
              <a:rPr kumimoji="0" lang="en-US" sz="2800" b="1" kern="1200" cap="none" spc="0" normalizeH="0" baseline="0" noProof="0">
                <a:solidFill>
                  <a:srgbClr val="0000FF"/>
                </a:solidFill>
                <a:latin typeface="VNI-Helve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  <a:ea typeface="+mn-ea"/>
                <a:cs typeface="Arial" panose="020B0604020202020204" pitchFamily="34" charset="0"/>
              </a:rPr>
              <a:t>do?</a:t>
            </a:r>
            <a:endParaRPr kumimoji="0" lang="en-US" sz="280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Helve" pitchFamily="2" charset="0"/>
              <a:ea typeface="+mn-ea"/>
              <a:cs typeface="Arial" panose="020B0604020202020204" pitchFamily="34" charset="0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sz="2800" b="1" kern="1200" cap="none" spc="0" normalizeH="0" baseline="0" noProof="0"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1752600" y="2133600"/>
            <a:ext cx="5181600" cy="4572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VNI-Helve" pitchFamily="2" charset="0"/>
                <a:cs typeface="Arial" panose="020B0604020202020204" pitchFamily="34" charset="0"/>
              </a:rPr>
              <a:t>Mr. Hao should </a:t>
            </a:r>
            <a:r>
              <a:rPr lang="en-US" altLang="en-US" sz="2400" b="1" dirty="0">
                <a:solidFill>
                  <a:srgbClr val="FF0000"/>
                </a:solidFill>
                <a:latin typeface="VNI-Helve" pitchFamily="2" charset="0"/>
                <a:cs typeface="Arial" panose="020B0604020202020204" pitchFamily="34" charset="0"/>
              </a:rPr>
              <a:t>repair</a:t>
            </a:r>
            <a:r>
              <a:rPr lang="en-US" altLang="en-US" sz="2400" b="1" dirty="0">
                <a:solidFill>
                  <a:srgbClr val="FFFF00"/>
                </a:solidFill>
                <a:latin typeface="VNI-Helve" pitchFamily="2" charset="0"/>
                <a:cs typeface="Arial" panose="020B0604020202020204" pitchFamily="34" charset="0"/>
              </a:rPr>
              <a:t> the roof.</a:t>
            </a:r>
            <a:endParaRPr lang="en-US" altLang="en-US" sz="2400" b="1" dirty="0">
              <a:solidFill>
                <a:srgbClr val="FFFF00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304800" y="2895600"/>
            <a:ext cx="4648200" cy="4572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VNI-Helve" pitchFamily="2" charset="0"/>
                <a:cs typeface="Arial" panose="020B0604020202020204" pitchFamily="34" charset="0"/>
              </a:rPr>
              <a:t>Mr. Hao should </a:t>
            </a:r>
            <a:r>
              <a:rPr lang="en-US" altLang="en-US" sz="2400" b="1" dirty="0">
                <a:solidFill>
                  <a:srgbClr val="FF0000"/>
                </a:solidFill>
                <a:latin typeface="VNI-Helve" pitchFamily="2" charset="0"/>
                <a:cs typeface="Arial" panose="020B0604020202020204" pitchFamily="34" charset="0"/>
              </a:rPr>
              <a:t>paint</a:t>
            </a:r>
            <a:r>
              <a:rPr lang="en-US" altLang="en-US" sz="2400" b="1" dirty="0">
                <a:solidFill>
                  <a:srgbClr val="FFFF00"/>
                </a:solidFill>
                <a:latin typeface="VNI-Helve" pitchFamily="2" charset="0"/>
                <a:cs typeface="Arial" panose="020B0604020202020204" pitchFamily="34" charset="0"/>
              </a:rPr>
              <a:t> the wall.</a:t>
            </a:r>
            <a:endParaRPr lang="en-US" altLang="en-US" sz="2400" b="1" dirty="0">
              <a:solidFill>
                <a:srgbClr val="FFFF00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11" name="Text Box 11"/>
          <p:cNvSpPr txBox="1"/>
          <p:nvPr/>
        </p:nvSpPr>
        <p:spPr>
          <a:xfrm>
            <a:off x="3810000" y="5791200"/>
            <a:ext cx="4724400" cy="4572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VNI-Helve" pitchFamily="2" charset="0"/>
                <a:cs typeface="Arial" panose="020B0604020202020204" pitchFamily="34" charset="0"/>
              </a:rPr>
              <a:t>Mr. Hao should </a:t>
            </a:r>
            <a:r>
              <a:rPr lang="en-US" altLang="en-US" sz="2400" b="1" dirty="0">
                <a:solidFill>
                  <a:srgbClr val="FF0000"/>
                </a:solidFill>
                <a:latin typeface="VNI-Helve" pitchFamily="2" charset="0"/>
                <a:cs typeface="Arial" panose="020B0604020202020204" pitchFamily="34" charset="0"/>
              </a:rPr>
              <a:t>cut</a:t>
            </a:r>
            <a:r>
              <a:rPr lang="en-US" altLang="en-US" sz="2400" b="1" dirty="0">
                <a:solidFill>
                  <a:srgbClr val="FFFF00"/>
                </a:solidFill>
                <a:latin typeface="VNI-Helve" pitchFamily="2" charset="0"/>
                <a:cs typeface="Arial" panose="020B0604020202020204" pitchFamily="34" charset="0"/>
              </a:rPr>
              <a:t> the grass.</a:t>
            </a:r>
            <a:endParaRPr lang="en-US" altLang="en-US" sz="2400" b="1" dirty="0">
              <a:solidFill>
                <a:srgbClr val="FFFF00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12" name="Text Box 12"/>
          <p:cNvSpPr txBox="1"/>
          <p:nvPr/>
        </p:nvSpPr>
        <p:spPr>
          <a:xfrm>
            <a:off x="0" y="5105400"/>
            <a:ext cx="5105400" cy="4572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VNI-Helve" pitchFamily="2" charset="0"/>
                <a:cs typeface="Arial" panose="020B0604020202020204" pitchFamily="34" charset="0"/>
              </a:rPr>
              <a:t>Mr. Hao should </a:t>
            </a:r>
            <a:r>
              <a:rPr lang="en-US" altLang="en-US" sz="2400" b="1" dirty="0">
                <a:solidFill>
                  <a:srgbClr val="FF0000"/>
                </a:solidFill>
                <a:latin typeface="VNI-Helve" pitchFamily="2" charset="0"/>
                <a:cs typeface="Arial" panose="020B0604020202020204" pitchFamily="34" charset="0"/>
              </a:rPr>
              <a:t>replant</a:t>
            </a:r>
            <a:r>
              <a:rPr lang="en-US" altLang="en-US" sz="2400" b="1" dirty="0">
                <a:solidFill>
                  <a:srgbClr val="FFFF00"/>
                </a:solidFill>
                <a:latin typeface="VNI-Helve" pitchFamily="2" charset="0"/>
                <a:cs typeface="Arial" panose="020B0604020202020204" pitchFamily="34" charset="0"/>
              </a:rPr>
              <a:t> the tree.</a:t>
            </a:r>
            <a:endParaRPr lang="en-US" altLang="en-US" sz="2400" b="1" dirty="0">
              <a:solidFill>
                <a:srgbClr val="FFFF00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13" name="Text Box 13"/>
          <p:cNvSpPr txBox="1"/>
          <p:nvPr/>
        </p:nvSpPr>
        <p:spPr>
          <a:xfrm>
            <a:off x="2743200" y="4267200"/>
            <a:ext cx="5257800" cy="4572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VNI-Helve" pitchFamily="2" charset="0"/>
                <a:cs typeface="Arial" panose="020B0604020202020204" pitchFamily="34" charset="0"/>
              </a:rPr>
              <a:t>Mr Hao should </a:t>
            </a:r>
            <a:r>
              <a:rPr lang="en-US" altLang="en-US" sz="2400" b="1" dirty="0">
                <a:solidFill>
                  <a:srgbClr val="FF0000"/>
                </a:solidFill>
                <a:latin typeface="VNI-Helve" pitchFamily="2" charset="0"/>
                <a:cs typeface="Arial" panose="020B0604020202020204" pitchFamily="34" charset="0"/>
              </a:rPr>
              <a:t>mend</a:t>
            </a:r>
            <a:r>
              <a:rPr lang="en-US" altLang="en-US" sz="2400" b="1" dirty="0">
                <a:solidFill>
                  <a:srgbClr val="FFFF00"/>
                </a:solidFill>
                <a:latin typeface="VNI-Helve" pitchFamily="2" charset="0"/>
                <a:cs typeface="Arial" panose="020B0604020202020204" pitchFamily="34" charset="0"/>
              </a:rPr>
              <a:t> the door.</a:t>
            </a:r>
            <a:endParaRPr lang="en-US" altLang="en-US" sz="2400" b="1" dirty="0">
              <a:solidFill>
                <a:srgbClr val="FFFF00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14" name="Text Box 17"/>
          <p:cNvSpPr txBox="1"/>
          <p:nvPr/>
        </p:nvSpPr>
        <p:spPr>
          <a:xfrm>
            <a:off x="5410200" y="2711450"/>
            <a:ext cx="1828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99"/>
                </a:solidFill>
                <a:latin typeface="VNI-Helve" pitchFamily="2" charset="0"/>
                <a:cs typeface="Arial" panose="020B0604020202020204" pitchFamily="34" charset="0"/>
              </a:rPr>
              <a:t>The roof</a:t>
            </a:r>
            <a:endParaRPr lang="en-US" altLang="en-US" sz="1600" b="1" dirty="0">
              <a:solidFill>
                <a:srgbClr val="000099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15" name="Text Box 18"/>
          <p:cNvSpPr txBox="1"/>
          <p:nvPr/>
        </p:nvSpPr>
        <p:spPr>
          <a:xfrm>
            <a:off x="5181600" y="3810000"/>
            <a:ext cx="1143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99"/>
                </a:solidFill>
                <a:latin typeface="VNI-Helve" pitchFamily="2" charset="0"/>
                <a:cs typeface="Arial" panose="020B0604020202020204" pitchFamily="34" charset="0"/>
              </a:rPr>
              <a:t>The door</a:t>
            </a:r>
            <a:endParaRPr lang="en-US" altLang="en-US" sz="1600" b="1" dirty="0">
              <a:solidFill>
                <a:srgbClr val="000099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16" name="Text Box 19"/>
          <p:cNvSpPr txBox="1"/>
          <p:nvPr/>
        </p:nvSpPr>
        <p:spPr>
          <a:xfrm>
            <a:off x="2743200" y="3625850"/>
            <a:ext cx="13716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99"/>
                </a:solidFill>
                <a:latin typeface="VNI-Helve" pitchFamily="2" charset="0"/>
                <a:cs typeface="Arial" panose="020B0604020202020204" pitchFamily="34" charset="0"/>
              </a:rPr>
              <a:t>The wall</a:t>
            </a:r>
            <a:endParaRPr lang="en-US" altLang="en-US" sz="1600" b="1" dirty="0">
              <a:solidFill>
                <a:srgbClr val="000099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17" name="Text Box 20"/>
          <p:cNvSpPr txBox="1"/>
          <p:nvPr/>
        </p:nvSpPr>
        <p:spPr>
          <a:xfrm>
            <a:off x="1371600" y="5911850"/>
            <a:ext cx="1219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99"/>
                </a:solidFill>
                <a:latin typeface="VNI-Helve" pitchFamily="2" charset="0"/>
                <a:cs typeface="Arial" panose="020B0604020202020204" pitchFamily="34" charset="0"/>
              </a:rPr>
              <a:t>The trees</a:t>
            </a:r>
            <a:endParaRPr lang="en-US" altLang="en-US" sz="1600" b="1" dirty="0">
              <a:solidFill>
                <a:srgbClr val="000099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p:sp>
        <p:nvSpPr>
          <p:cNvPr id="18" name="Text Box 21"/>
          <p:cNvSpPr txBox="1"/>
          <p:nvPr/>
        </p:nvSpPr>
        <p:spPr>
          <a:xfrm>
            <a:off x="6934200" y="5257800"/>
            <a:ext cx="1447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99"/>
                </a:solidFill>
                <a:latin typeface="VNI-Helve" pitchFamily="2" charset="0"/>
                <a:cs typeface="Arial" panose="020B0604020202020204" pitchFamily="34" charset="0"/>
              </a:rPr>
              <a:t>The grass</a:t>
            </a:r>
            <a:endParaRPr lang="en-US" altLang="en-US" sz="1600" b="1" dirty="0">
              <a:solidFill>
                <a:srgbClr val="000099"/>
              </a:solidFill>
              <a:latin typeface="VNI-Helve" pitchFamily="2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9" name="Ink 14"/>
              <p14:cNvContentPartPr/>
              <p14:nvPr/>
            </p14:nvContentPartPr>
            <p14:xfrm>
              <a:off x="3554413" y="4071938"/>
              <a:ext cx="1587" cy="1587"/>
            </p14:xfrm>
          </p:contentPart>
        </mc:Choice>
        <mc:Fallback xmlns="">
          <p:pic>
            <p:nvPicPr>
              <p:cNvPr id="19" name="Ink 14"/>
            </p:nvPicPr>
            <p:blipFill>
              <a:blip r:embed="rId3"/>
            </p:blipFill>
            <p:spPr>
              <a:xfrm>
                <a:off x="3554413" y="4071938"/>
                <a:ext cx="1587" cy="1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20" name="Ink 15"/>
              <p14:cNvContentPartPr/>
              <p14:nvPr/>
            </p14:nvContentPartPr>
            <p14:xfrm>
              <a:off x="3554413" y="4071938"/>
              <a:ext cx="1587" cy="1587"/>
            </p14:xfrm>
          </p:contentPart>
        </mc:Choice>
        <mc:Fallback xmlns="">
          <p:pic>
            <p:nvPicPr>
              <p:cNvPr id="20" name="Ink 15"/>
            </p:nvPicPr>
            <p:blipFill>
              <a:blip r:embed="rId3"/>
            </p:blipFill>
            <p:spPr>
              <a:xfrm>
                <a:off x="3554413" y="4071938"/>
                <a:ext cx="1587" cy="1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21" name="Ink 16"/>
              <p14:cNvContentPartPr/>
              <p14:nvPr/>
            </p14:nvContentPartPr>
            <p14:xfrm>
              <a:off x="3554413" y="4071938"/>
              <a:ext cx="1587" cy="1587"/>
            </p14:xfrm>
          </p:contentPart>
        </mc:Choice>
        <mc:Fallback xmlns="">
          <p:pic>
            <p:nvPicPr>
              <p:cNvPr id="21" name="Ink 16"/>
            </p:nvPicPr>
            <p:blipFill>
              <a:blip r:embed="rId3"/>
            </p:blipFill>
            <p:spPr>
              <a:xfrm>
                <a:off x="3554413" y="4071938"/>
                <a:ext cx="1587" cy="1587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64162E-6 C 0.17777 0.09341 0.35573 0.18682 0.42691 0.22405 " pathEditMode="relative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0.02659 C 0.05955 0.14982 0.06753 0.27329 0.07048 0.322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0.01341 C 0.1191 0.32693 0.21042 0.64069 0.24688 0.76601 " pathEditMode="relative" ptsTypes="aA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5434E-6 C -0.125 0.26775 -0.25 0.53572 -0.3 0.64277 " pathEditMode="relative" ptsTypes="aA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439 C -0.10938 0.22543 -0.2158 0.4467 -0.25834 0.5350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ounded Rectangle 3"/>
          <p:cNvSpPr/>
          <p:nvPr/>
        </p:nvSpPr>
        <p:spPr>
          <a:xfrm>
            <a:off x="228600" y="381000"/>
            <a:ext cx="7086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2" name="Picture 3" descr="Nha-05"/>
          <p:cNvPicPr>
            <a:picLocks noChangeAspect="1"/>
          </p:cNvPicPr>
          <p:nvPr/>
        </p:nvPicPr>
        <p:blipFill>
          <a:blip r:embed="rId1">
            <a:lum bright="23999"/>
          </a:blip>
          <a:stretch>
            <a:fillRect/>
          </a:stretch>
        </p:blipFill>
        <p:spPr>
          <a:xfrm>
            <a:off x="1066800" y="1598613"/>
            <a:ext cx="7010400" cy="4802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381000"/>
            <a:ext cx="6705600" cy="685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And now, Mr.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Hao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has a new house.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0" y="0"/>
            <a:ext cx="9144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3/ Work with a partner. Suppose you are Tim's mother. Report Miss Jackson's commands and request in her conversation with Tim's mother.</a:t>
            </a:r>
            <a:endParaRPr 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6200" y="1371600"/>
            <a:ext cx="90627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a/ “Please wait for me outside my office”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→Miss Jackson asked me to wait for her outside her office.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b/ “Please give him his report card for this semester”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→Miss Jackson told me to give you your report card for this semester.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c/ “Can you help Tim with his Spainish pronounciation?”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→Miss Jackson told me to help you with your Spanish pronunciation.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d/ “Can you meet me next week?”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→Miss Jackson asked me to meet her next week.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52400" y="0"/>
            <a:ext cx="88880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4/ Work with a partner. Report Miss Jackson's advice she gave in her conversation with Tim's mother.</a:t>
            </a:r>
            <a:endParaRPr 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0" y="1143000"/>
            <a:ext cx="914400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a/ “Tim should spend more time on Spanish pronounciation.”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→Miss Jackson said you should spend more time on Spanish pronunciation.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b/ “Tim should practice speaking Spanish every day.”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→Miss Jackson said you should practice speaking Spanish every day.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c/ “Tim should listen to Spaninsh conversations on TV.”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→Miss Jackson said you should listen to Spanish conversations on TV.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d/ “Tim should practice reading aloud passages in Spanish.”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→Miss Jackson said you should practive reading aloud passages in Spanish.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e/ “Tim should use this dictionary to find out how to pronounce Spanish words.”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→Miss Jackson said you should use this dictionary to find out how to pronounce Spanish words.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7" name="Picture 11" descr="E:\image\Y.Best.hinhdong\Dove-02-june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172200" y="2209800"/>
            <a:ext cx="1066800" cy="57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11" descr="E:\image\Y.Best.hinhdong\Dove-02-june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181600" y="1676400"/>
            <a:ext cx="1066800" cy="57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1" descr="E:\image\Y.Best.hinhdong\Dove-02-june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276600" y="1828800"/>
            <a:ext cx="1066800" cy="57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3241" name="love you and love me(fix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WordArt 9"/>
          <p:cNvSpPr>
            <a:spLocks noTextEdit="1"/>
          </p:cNvSpPr>
          <p:nvPr/>
        </p:nvSpPr>
        <p:spPr>
          <a:xfrm>
            <a:off x="914400" y="2819400"/>
            <a:ext cx="6934200" cy="1190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Good bye,  see you later !</a:t>
            </a:r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pic>
        <p:nvPicPr>
          <p:cNvPr id="4101" name="Picture 6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69215"/>
            <a:ext cx="1278255" cy="1273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772400" y="5486400"/>
            <a:ext cx="1278255" cy="1273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039" fill="hold"/>
                                        <p:tgtEl>
                                          <p:spTgt spid="223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241"/>
                </p:tgtEl>
              </p:cMediaNode>
            </p:audio>
          </p:childTnLst>
        </p:cTn>
      </p:par>
    </p:tnLst>
    <p:bldLst>
      <p:bldP spid="11266" grpId="0"/>
      <p:bldP spid="11266" grpId="1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0</TotalTime>
  <Words>2405</Words>
  <Application>WPS Presentation</Application>
  <PresentationFormat>On-screen Show (4:3)</PresentationFormat>
  <Paragraphs>114</Paragraphs>
  <Slides>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SimSun</vt:lpstr>
      <vt:lpstr>Wingdings</vt:lpstr>
      <vt:lpstr>Tahoma</vt:lpstr>
      <vt:lpstr>Arial Black</vt:lpstr>
      <vt:lpstr>Times New Roman</vt:lpstr>
      <vt:lpstr>.VnArial</vt:lpstr>
      <vt:lpstr>Segoe Print</vt:lpstr>
      <vt:lpstr>Symbol</vt:lpstr>
      <vt:lpstr>.VnTime</vt:lpstr>
      <vt:lpstr>VNI-Helve</vt:lpstr>
      <vt:lpstr>VNI-Times</vt:lpstr>
      <vt:lpstr>.Vn3DH</vt:lpstr>
      <vt:lpstr>Microsoft YaHei</vt:lpstr>
      <vt:lpstr>Arial Unicode MS</vt:lpstr>
      <vt:lpstr>Wingdings</vt:lpstr>
      <vt:lpstr>Bookshelf Symbol 7</vt:lpstr>
      <vt:lpstr>MS Outlook</vt:lpstr>
      <vt:lpstr>Impact</vt:lpstr>
      <vt:lpstr>Textured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:  our past</dc:title>
  <dc:creator>User</dc:creator>
  <cp:lastModifiedBy>ASUS</cp:lastModifiedBy>
  <cp:revision>103</cp:revision>
  <dcterms:created xsi:type="dcterms:W3CDTF">2008-09-18T13:33:51Z</dcterms:created>
  <dcterms:modified xsi:type="dcterms:W3CDTF">2022-07-31T06:09:22Z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F93C6CD2E84541A3940F3C5EA04C4FC3</vt:lpwstr>
  </property>
  <property fmtid="{D5CDD505-2E9C-101B-9397-08002B2CF9AE}" pid="3" name="KSOProductBuildVer">
    <vt:lpwstr>1033-11.2.0.11191</vt:lpwstr>
  </property>
</Properties>
</file>